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94" y="-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"/>
            <a:ext cx="7772400" cy="990600"/>
          </a:xfrm>
        </p:spPr>
        <p:txBody>
          <a:bodyPr/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00200" y="1524000"/>
            <a:ext cx="5943600" cy="838200"/>
          </a:xfrm>
        </p:spPr>
        <p:txBody>
          <a:bodyPr/>
          <a:lstStyle>
            <a:lvl1pPr marL="0" indent="0" algn="ctr">
              <a:buFontTx/>
              <a:buNone/>
              <a:defRPr sz="2400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104775" y="6400800"/>
            <a:ext cx="2133600" cy="38100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400800"/>
            <a:ext cx="2895600" cy="38100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934200" y="6400800"/>
            <a:ext cx="2133600" cy="381000"/>
          </a:xfrm>
        </p:spPr>
        <p:txBody>
          <a:bodyPr/>
          <a:lstStyle>
            <a:lvl1pPr>
              <a:defRPr/>
            </a:lvl1pPr>
          </a:lstStyle>
          <a:p>
            <a:fld id="{4AAD79D8-840A-4D9D-8AF0-77379780F8E4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DD9428-AC3F-46CF-B290-611BD3400895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99238" y="152400"/>
            <a:ext cx="2163762" cy="60817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4775" y="152400"/>
            <a:ext cx="6342063" cy="60817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F2A4B1-1F39-486A-9D98-364DD4B9DF44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BD241B-ABCA-4C36-B115-494076E3DA35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809FDF-B852-43FB-902D-98F8743F063A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738313"/>
            <a:ext cx="41148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38313"/>
            <a:ext cx="41148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194379-48BD-4785-A047-AC852CD64E18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1F76A4-D7A1-490C-8DC8-E70B2D267CFC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9D3E06-CC77-444C-BE42-57DF3A2346E4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D73784-2813-442A-8A80-A638AAD77A47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9C7FA2-ADAF-45A7-8CF9-1F076FD6FDE0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01F24E-D800-4D44-A3CF-4BEC7A1C7169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4775" y="152400"/>
            <a:ext cx="6400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738313"/>
            <a:ext cx="83820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9063" y="6400800"/>
            <a:ext cx="2133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0800"/>
            <a:ext cx="2895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400800"/>
            <a:ext cx="2133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D118E13-8E1C-462F-9B40-5761A73B378A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7" Type="http://schemas.openxmlformats.org/officeDocument/2006/relationships/image" Target="../media/image19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gif"/><Relationship Id="rId4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52400"/>
            <a:ext cx="91440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cap="all" spc="0" dirty="0" smtClean="0">
                <a:ln w="19050" cmpd="sng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Broadway" pitchFamily="82" charset="0"/>
              </a:rPr>
              <a:t>Cultural Collage</a:t>
            </a:r>
            <a:endParaRPr lang="en-US" sz="6000" b="1" cap="all" spc="0" dirty="0">
              <a:ln w="19050" cmpd="sng">
                <a:solidFill>
                  <a:schemeClr val="accent6">
                    <a:lumMod val="60000"/>
                    <a:lumOff val="40000"/>
                  </a:schemeClr>
                </a:solidFill>
              </a:ln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Broadway" pitchFamily="8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1371600"/>
            <a:ext cx="91440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cap="all" spc="0" dirty="0" smtClean="0">
                <a:ln w="19050" cmpd="sng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Broadway" pitchFamily="82" charset="0"/>
              </a:rPr>
              <a:t>Who am I?</a:t>
            </a:r>
            <a:endParaRPr lang="en-US" sz="6000" b="1" cap="all" spc="0" dirty="0">
              <a:ln w="19050" cmpd="sng">
                <a:solidFill>
                  <a:schemeClr val="accent6">
                    <a:lumMod val="60000"/>
                    <a:lumOff val="40000"/>
                  </a:schemeClr>
                </a:solidFill>
              </a:ln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Broadway" pitchFamily="8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67818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6000" b="1" cap="all" dirty="0" smtClean="0">
                <a:ln w="19050" cmpd="sng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Broadway" pitchFamily="82" charset="0"/>
              </a:rPr>
              <a:t>Family roles</a:t>
            </a:r>
            <a:endParaRPr lang="en-US" sz="6000" b="1" cap="all" spc="0" dirty="0">
              <a:ln w="19050" cmpd="sng">
                <a:solidFill>
                  <a:schemeClr val="accent6">
                    <a:lumMod val="60000"/>
                    <a:lumOff val="40000"/>
                  </a:schemeClr>
                </a:solidFill>
              </a:ln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Broadway" pitchFamily="8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248400" y="-152400"/>
            <a:ext cx="3048000" cy="2819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172200" y="0"/>
            <a:ext cx="2971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I have the best family in the world and the roles I have within it have definitely shaped who I am and how I view the world. 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15" name="Picture 14" descr="969464_10152360438161474_1902806760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1" y="2959553"/>
            <a:ext cx="3048000" cy="3898447"/>
          </a:xfrm>
          <a:prstGeom prst="rect">
            <a:avLst/>
          </a:prstGeom>
        </p:spPr>
      </p:pic>
      <p:pic>
        <p:nvPicPr>
          <p:cNvPr id="17" name="Picture 16" descr="2527_10151584371896474_1443742468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81400" y="1143000"/>
            <a:ext cx="2743200" cy="2743200"/>
          </a:xfrm>
          <a:prstGeom prst="rect">
            <a:avLst/>
          </a:prstGeom>
        </p:spPr>
      </p:pic>
      <p:pic>
        <p:nvPicPr>
          <p:cNvPr id="14" name="Picture 13" descr="10173554_10152446738426474_7810724747793732758_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592250"/>
            <a:ext cx="1981200" cy="4169102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6705600" y="2667000"/>
            <a:ext cx="228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Daughter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0" y="1143000"/>
            <a:ext cx="304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</a:rPr>
              <a:t>Granddaughter</a:t>
            </a:r>
            <a:endParaRPr lang="en-US" sz="3200" dirty="0">
              <a:solidFill>
                <a:srgbClr val="002060"/>
              </a:solidFill>
            </a:endParaRPr>
          </a:p>
        </p:txBody>
      </p:sp>
      <p:pic>
        <p:nvPicPr>
          <p:cNvPr id="16" name="Picture 15" descr="1489072_10152305967491474_301431789_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905000" y="3879957"/>
            <a:ext cx="3733800" cy="2978043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3581400" y="3276600"/>
            <a:ext cx="228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Aunt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876800" y="6273225"/>
            <a:ext cx="228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Sister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905000" y="3657600"/>
            <a:ext cx="114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</a:rPr>
              <a:t>Twin</a:t>
            </a:r>
            <a:endParaRPr lang="en-US" sz="32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60198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6000" b="1" cap="all" dirty="0" smtClean="0">
                <a:ln w="19050" cmpd="sng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Broadway" pitchFamily="82" charset="0"/>
              </a:rPr>
              <a:t>Other roles</a:t>
            </a:r>
            <a:endParaRPr lang="en-US" sz="6000" b="1" cap="all" spc="0" dirty="0">
              <a:ln w="19050" cmpd="sng">
                <a:solidFill>
                  <a:schemeClr val="accent6">
                    <a:lumMod val="60000"/>
                    <a:lumOff val="40000"/>
                  </a:schemeClr>
                </a:solidFill>
              </a:ln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Broadway" pitchFamily="8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172200" y="-152400"/>
            <a:ext cx="3124200" cy="3886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096000" y="0"/>
            <a:ext cx="3048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Many other roles </a:t>
            </a:r>
          </a:p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that I play in my life directly represent my culture and values:</a:t>
            </a:r>
          </a:p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Fiancé</a:t>
            </a:r>
          </a:p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Stepmom</a:t>
            </a:r>
          </a:p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Friend</a:t>
            </a:r>
          </a:p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Dog Rescuer </a:t>
            </a:r>
          </a:p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Cheer Coach</a:t>
            </a:r>
          </a:p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Student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23" name="Picture 22" descr="1796699_10152293552441474_1517695485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29400" y="3657600"/>
            <a:ext cx="2514600" cy="3352800"/>
          </a:xfrm>
          <a:prstGeom prst="rect">
            <a:avLst/>
          </a:prstGeom>
        </p:spPr>
      </p:pic>
      <p:pic>
        <p:nvPicPr>
          <p:cNvPr id="24" name="Picture 23" descr="1897807_748404535170102_1695100617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0" y="990600"/>
            <a:ext cx="2438400" cy="3251200"/>
          </a:xfrm>
          <a:prstGeom prst="rect">
            <a:avLst/>
          </a:prstGeom>
        </p:spPr>
      </p:pic>
      <p:pic>
        <p:nvPicPr>
          <p:cNvPr id="26" name="Picture 25" descr="1977385_266227946879040_635506797_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048000"/>
            <a:ext cx="1633125" cy="1371600"/>
          </a:xfrm>
          <a:prstGeom prst="rect">
            <a:avLst/>
          </a:prstGeom>
        </p:spPr>
      </p:pic>
      <p:pic>
        <p:nvPicPr>
          <p:cNvPr id="27" name="Picture 26" descr="10003959_10152330505601474_395129830_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4800" y="4343400"/>
            <a:ext cx="1885950" cy="2514600"/>
          </a:xfrm>
          <a:prstGeom prst="rect">
            <a:avLst/>
          </a:prstGeom>
        </p:spPr>
      </p:pic>
      <p:pic>
        <p:nvPicPr>
          <p:cNvPr id="25" name="Picture 24" descr="10155598_276255265876308_6714318723210476003_n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57200" y="990600"/>
            <a:ext cx="2133600" cy="2133600"/>
          </a:xfrm>
          <a:prstGeom prst="rect">
            <a:avLst/>
          </a:prstGeom>
        </p:spPr>
      </p:pic>
      <p:pic>
        <p:nvPicPr>
          <p:cNvPr id="29" name="Picture 28" descr="13539_210279171473_367116_n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200400" y="4413535"/>
            <a:ext cx="3085311" cy="2444465"/>
          </a:xfrm>
          <a:prstGeom prst="rect">
            <a:avLst/>
          </a:prstGeom>
        </p:spPr>
      </p:pic>
      <p:pic>
        <p:nvPicPr>
          <p:cNvPr id="28" name="Picture 27" descr="1230070_10151940795716474_662947088_n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676400" y="2971800"/>
            <a:ext cx="2895600" cy="19304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topic-prdces0000000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33800" y="609600"/>
            <a:ext cx="2718310" cy="178787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0"/>
            <a:ext cx="6019800" cy="8925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5200" b="1" cap="all" dirty="0" smtClean="0">
                <a:ln w="19050" cmpd="sng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Broadway" pitchFamily="82" charset="0"/>
              </a:rPr>
              <a:t>Demographics</a:t>
            </a:r>
            <a:endParaRPr lang="en-US" sz="5200" b="1" cap="all" spc="0" dirty="0">
              <a:ln w="19050" cmpd="sng">
                <a:solidFill>
                  <a:schemeClr val="accent6">
                    <a:lumMod val="60000"/>
                    <a:lumOff val="40000"/>
                  </a:schemeClr>
                </a:solidFill>
              </a:ln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Broadway" pitchFamily="8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096000" y="-152400"/>
            <a:ext cx="3200400" cy="7162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019800" y="0"/>
            <a:ext cx="31242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My personal demographics set me apart from anyone else. Growing up as an American, middle-class, millennial female, the behaviors I learned from the culture I was surrounded by include competitive, technology savvy, slightly feminist, independent, impatient, ambitious, open-minded, free-spirited, multi-tasking, etc.   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1026" name="Picture 2" descr="C:\Users\kirstien.davis\AppData\Local\Microsoft\Windows\Temporary Internet Files\Content.IE5\GRZN7TG0\MC900174377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143000"/>
            <a:ext cx="1854403" cy="1489558"/>
          </a:xfrm>
          <a:prstGeom prst="rect">
            <a:avLst/>
          </a:prstGeom>
          <a:noFill/>
        </p:spPr>
      </p:pic>
      <p:pic>
        <p:nvPicPr>
          <p:cNvPr id="1028" name="Picture 4" descr="C:\Users\kirstien.davis\AppData\Local\Microsoft\Windows\Temporary Internet Files\Content.IE5\2WHL1VJ0\MP900448478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343400"/>
            <a:ext cx="3771900" cy="2514600"/>
          </a:xfrm>
          <a:prstGeom prst="rect">
            <a:avLst/>
          </a:prstGeom>
          <a:noFill/>
        </p:spPr>
      </p:pic>
      <p:pic>
        <p:nvPicPr>
          <p:cNvPr id="1029" name="Picture 5" descr="C:\Users\kirstien.davis\AppData\Local\Microsoft\Windows\Temporary Internet Files\Content.IE5\A0TRNUR5\MP900406482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38600" y="4257040"/>
            <a:ext cx="2057400" cy="2600960"/>
          </a:xfrm>
          <a:prstGeom prst="rect">
            <a:avLst/>
          </a:prstGeom>
          <a:noFill/>
        </p:spPr>
      </p:pic>
      <p:pic>
        <p:nvPicPr>
          <p:cNvPr id="1027" name="Picture 3" descr="C:\Users\kirstien.davis\AppData\Local\Microsoft\Windows\Temporary Internet Files\Content.IE5\A0TRNUR5\MP900401037[1]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38400" y="2133600"/>
            <a:ext cx="1908544" cy="2667000"/>
          </a:xfrm>
          <a:prstGeom prst="rect">
            <a:avLst/>
          </a:prstGeom>
          <a:noFill/>
        </p:spPr>
      </p:pic>
      <p:pic>
        <p:nvPicPr>
          <p:cNvPr id="17" name="Picture 16" descr="index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28600" y="2667000"/>
            <a:ext cx="1528763" cy="1528763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60198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8000" b="1" cap="all" dirty="0" smtClean="0">
                <a:ln w="19050" cmpd="sng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Broadway" pitchFamily="82" charset="0"/>
              </a:rPr>
              <a:t>Values</a:t>
            </a:r>
            <a:endParaRPr lang="en-US" sz="8000" b="1" cap="all" spc="0" dirty="0">
              <a:ln w="19050" cmpd="sng">
                <a:solidFill>
                  <a:schemeClr val="accent6">
                    <a:lumMod val="60000"/>
                    <a:lumOff val="40000"/>
                  </a:schemeClr>
                </a:solidFill>
              </a:ln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Broadway" pitchFamily="8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096000" y="-152400"/>
            <a:ext cx="3200400" cy="7162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019800" y="0"/>
            <a:ext cx="31242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I was raised with solid moral and ethical values. I was taught and strive daily to live the golden rule: do unto others as you would have them do unto you. I believe in God and my religion. While I don’t often get into political discussion, I consider myself part of the Republican party. My family is truly the greatest blessing in my life. 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12" name="Picture 11" descr="Christus_statue_temple_square_salt_lake_cit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3000" y="2209800"/>
            <a:ext cx="4970622" cy="3733800"/>
          </a:xfrm>
          <a:prstGeom prst="rect">
            <a:avLst/>
          </a:prstGeom>
        </p:spPr>
      </p:pic>
      <p:pic>
        <p:nvPicPr>
          <p:cNvPr id="11" name="Picture 10" descr="il_fullxfull.26366167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724400"/>
            <a:ext cx="3687097" cy="2133600"/>
          </a:xfrm>
          <a:prstGeom prst="rect">
            <a:avLst/>
          </a:prstGeom>
        </p:spPr>
      </p:pic>
      <p:pic>
        <p:nvPicPr>
          <p:cNvPr id="13" name="Picture 12" descr="image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371600"/>
            <a:ext cx="2743200" cy="2054752"/>
          </a:xfrm>
          <a:prstGeom prst="rect">
            <a:avLst/>
          </a:prstGeom>
        </p:spPr>
      </p:pic>
      <p:pic>
        <p:nvPicPr>
          <p:cNvPr id="14" name="Picture 13" descr="stock_republican-elephant-300x225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67200" y="914400"/>
            <a:ext cx="1930399" cy="14478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60198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4800" b="1" cap="all" dirty="0" smtClean="0">
                <a:ln w="19050" cmpd="sng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Broadway" pitchFamily="82" charset="0"/>
              </a:rPr>
              <a:t>Ethnic Identity</a:t>
            </a:r>
            <a:endParaRPr lang="en-US" sz="4800" b="1" cap="all" spc="0" dirty="0">
              <a:ln w="19050" cmpd="sng">
                <a:solidFill>
                  <a:schemeClr val="accent6">
                    <a:lumMod val="60000"/>
                    <a:lumOff val="40000"/>
                  </a:schemeClr>
                </a:solidFill>
              </a:ln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Broadway" pitchFamily="8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943600" y="-152400"/>
            <a:ext cx="3352800" cy="7162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943600" y="0"/>
            <a:ext cx="3200400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solidFill>
                  <a:schemeClr val="bg1"/>
                </a:solidFill>
              </a:rPr>
              <a:t>Most of my life I’ve struggled to find an ethnic identity. My mother is adopted so we don’t know much about her heritage and I’ve never met my biological father. </a:t>
            </a:r>
            <a:r>
              <a:rPr lang="en-US" sz="2200" dirty="0" smtClean="0">
                <a:solidFill>
                  <a:schemeClr val="bg1"/>
                </a:solidFill>
              </a:rPr>
              <a:t>I know that he was of Polynesian descent and that he and my mom met in Hawaii. She was attending the University and he worked at the Polynesian </a:t>
            </a:r>
            <a:r>
              <a:rPr lang="en-US" sz="2200" dirty="0" smtClean="0">
                <a:solidFill>
                  <a:schemeClr val="bg1"/>
                </a:solidFill>
              </a:rPr>
              <a:t>C</a:t>
            </a:r>
            <a:r>
              <a:rPr lang="en-US" sz="2200" dirty="0" smtClean="0">
                <a:solidFill>
                  <a:schemeClr val="bg1"/>
                </a:solidFill>
              </a:rPr>
              <a:t>ultural Center. I have closely studied Hawaii and the Polynesian Islands to grow closer to my ethnic origins.</a:t>
            </a:r>
            <a:endParaRPr lang="en-US" sz="2200" dirty="0">
              <a:solidFill>
                <a:schemeClr val="bg1"/>
              </a:solidFill>
            </a:endParaRPr>
          </a:p>
        </p:txBody>
      </p:sp>
      <p:pic>
        <p:nvPicPr>
          <p:cNvPr id="1026" name="Picture 2" descr="C:\Users\kirstien.davis\AppData\Local\Microsoft\Windows\Temporary Internet Files\Content.IE5\A0TRNUR5\MC900436708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52600"/>
            <a:ext cx="3188588" cy="1739900"/>
          </a:xfrm>
          <a:prstGeom prst="rect">
            <a:avLst/>
          </a:prstGeom>
          <a:noFill/>
        </p:spPr>
      </p:pic>
      <p:pic>
        <p:nvPicPr>
          <p:cNvPr id="10" name="Picture 9" descr="536698_10150823002996474_383652641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05200" y="914400"/>
            <a:ext cx="2438400" cy="3251200"/>
          </a:xfrm>
          <a:prstGeom prst="rect">
            <a:avLst/>
          </a:prstGeom>
        </p:spPr>
      </p:pic>
      <p:pic>
        <p:nvPicPr>
          <p:cNvPr id="15" name="Picture 14" descr="526760_10150838119286474_1266321464_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400" y="4191000"/>
            <a:ext cx="5029200" cy="3756184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76200"/>
            <a:ext cx="60198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4800" b="1" cap="all" dirty="0" smtClean="0">
                <a:ln w="19050" cmpd="sng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Broadway" pitchFamily="82" charset="0"/>
              </a:rPr>
              <a:t>Cultural Experiences</a:t>
            </a:r>
            <a:endParaRPr lang="en-US" sz="4800" b="1" cap="all" spc="0" dirty="0">
              <a:ln w="19050" cmpd="sng">
                <a:solidFill>
                  <a:schemeClr val="accent6">
                    <a:lumMod val="60000"/>
                    <a:lumOff val="40000"/>
                  </a:schemeClr>
                </a:solidFill>
              </a:ln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Broadway" pitchFamily="8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791200" y="-152400"/>
            <a:ext cx="3505200" cy="7162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I love to travel and in doing so have experienced several different aspects of various cultures. From the “</a:t>
            </a:r>
            <a:r>
              <a:rPr lang="en-US" sz="2000" dirty="0" err="1" smtClean="0"/>
              <a:t>Ohana</a:t>
            </a:r>
            <a:r>
              <a:rPr lang="en-US" sz="2000" dirty="0" smtClean="0"/>
              <a:t>” of Hawaii that extends so much further then the traditional American family, to the quiet, peaceful meditation of Japanese gardens that especially contrasts with the American fast-paced way of life. In Mexico, the music, dancing, and traditions that are customary for respecting the deceased are very unlike anything in American culture.</a:t>
            </a:r>
            <a:endParaRPr lang="en-US" sz="2000" dirty="0"/>
          </a:p>
        </p:txBody>
      </p:sp>
      <p:pic>
        <p:nvPicPr>
          <p:cNvPr id="9" name="Picture 8" descr="index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09800" y="1371600"/>
            <a:ext cx="3667932" cy="2286000"/>
          </a:xfrm>
          <a:prstGeom prst="rect">
            <a:avLst/>
          </a:prstGeom>
        </p:spPr>
      </p:pic>
      <p:pic>
        <p:nvPicPr>
          <p:cNvPr id="8" name="Picture 7" descr="ohana-means-famil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2362200"/>
            <a:ext cx="2438400" cy="2783840"/>
          </a:xfrm>
          <a:prstGeom prst="rect">
            <a:avLst/>
          </a:prstGeom>
        </p:spPr>
      </p:pic>
      <p:pic>
        <p:nvPicPr>
          <p:cNvPr id="11" name="Picture 10" descr="mexico-798-e8424d8de1ff7fe12f95655b26b005f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4800" y="4800600"/>
            <a:ext cx="5524500" cy="19050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orld in hand design templat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Office Them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World in hand design template</Template>
  <TotalTime>239</TotalTime>
  <Words>360</Words>
  <Application>Microsoft Office PowerPoint</Application>
  <PresentationFormat>On-screen Show (4:3)</PresentationFormat>
  <Paragraphs>26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World in hand design template</vt:lpstr>
      <vt:lpstr>Slide 1</vt:lpstr>
      <vt:lpstr>Slide 2</vt:lpstr>
      <vt:lpstr>Slide 3</vt:lpstr>
      <vt:lpstr>Slide 4</vt:lpstr>
      <vt:lpstr>Slide 5</vt:lpstr>
      <vt:lpstr>Slide 6</vt:lpstr>
      <vt:lpstr>Slide 7</vt:lpstr>
    </vt:vector>
  </TitlesOfParts>
  <Company>Ottawa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Ottawa University</dc:creator>
  <cp:lastModifiedBy>Ottawa University</cp:lastModifiedBy>
  <cp:revision>26</cp:revision>
  <dcterms:created xsi:type="dcterms:W3CDTF">2014-05-15T16:53:23Z</dcterms:created>
  <dcterms:modified xsi:type="dcterms:W3CDTF">2014-05-16T01:24:29Z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TC102862171033</vt:lpwstr>
  </property>
</Properties>
</file>